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72" r:id="rId6"/>
    <p:sldMasterId id="2147483682" r:id="rId7"/>
  </p:sldMasterIdLst>
  <p:notesMasterIdLst>
    <p:notesMasterId r:id="rId18"/>
  </p:notesMasterIdLst>
  <p:sldIdLst>
    <p:sldId id="256" r:id="rId8"/>
    <p:sldId id="266" r:id="rId9"/>
    <p:sldId id="258" r:id="rId10"/>
    <p:sldId id="265" r:id="rId11"/>
    <p:sldId id="271" r:id="rId12"/>
    <p:sldId id="272" r:id="rId13"/>
    <p:sldId id="268" r:id="rId14"/>
    <p:sldId id="264" r:id="rId15"/>
    <p:sldId id="273" r:id="rId16"/>
    <p:sldId id="257" r:id="rId17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0" autoAdjust="0"/>
    <p:restoredTop sz="92308" autoAdjust="0"/>
  </p:normalViewPr>
  <p:slideViewPr>
    <p:cSldViewPr snapToGrid="0">
      <p:cViewPr varScale="1">
        <p:scale>
          <a:sx n="69" d="100"/>
          <a:sy n="69" d="100"/>
        </p:scale>
        <p:origin x="943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ya Andreeva" userId="597f5e31-fbdd-4484-90d6-8a929af47c30" providerId="ADAL" clId="{F30052FA-616A-4DFA-84DB-3BEB3E683ABD}"/>
    <pc:docChg chg="undo custSel modSld sldOrd">
      <pc:chgData name="Zoya Andreeva" userId="597f5e31-fbdd-4484-90d6-8a929af47c30" providerId="ADAL" clId="{F30052FA-616A-4DFA-84DB-3BEB3E683ABD}" dt="2025-09-22T07:31:25.511" v="39" actId="1036"/>
      <pc:docMkLst>
        <pc:docMk/>
      </pc:docMkLst>
      <pc:sldChg chg="modSp mod">
        <pc:chgData name="Zoya Andreeva" userId="597f5e31-fbdd-4484-90d6-8a929af47c30" providerId="ADAL" clId="{F30052FA-616A-4DFA-84DB-3BEB3E683ABD}" dt="2025-09-04T17:07:10.472" v="25" actId="20577"/>
        <pc:sldMkLst>
          <pc:docMk/>
          <pc:sldMk cId="2892995963" sldId="265"/>
        </pc:sldMkLst>
        <pc:spChg chg="mod">
          <ac:chgData name="Zoya Andreeva" userId="597f5e31-fbdd-4484-90d6-8a929af47c30" providerId="ADAL" clId="{F30052FA-616A-4DFA-84DB-3BEB3E683ABD}" dt="2025-09-04T17:07:10.472" v="25" actId="20577"/>
          <ac:spMkLst>
            <pc:docMk/>
            <pc:sldMk cId="2892995963" sldId="265"/>
            <ac:spMk id="4" creationId="{6ADC208C-BC19-A2D3-9569-622F9766C89E}"/>
          </ac:spMkLst>
        </pc:spChg>
      </pc:sldChg>
      <pc:sldChg chg="modSp mod">
        <pc:chgData name="Zoya Andreeva" userId="597f5e31-fbdd-4484-90d6-8a929af47c30" providerId="ADAL" clId="{F30052FA-616A-4DFA-84DB-3BEB3E683ABD}" dt="2025-09-22T07:31:25.511" v="39" actId="1036"/>
        <pc:sldMkLst>
          <pc:docMk/>
          <pc:sldMk cId="1823461960" sldId="266"/>
        </pc:sldMkLst>
        <pc:spChg chg="mod">
          <ac:chgData name="Zoya Andreeva" userId="597f5e31-fbdd-4484-90d6-8a929af47c30" providerId="ADAL" clId="{F30052FA-616A-4DFA-84DB-3BEB3E683ABD}" dt="2025-09-22T07:31:25.511" v="39" actId="1036"/>
          <ac:spMkLst>
            <pc:docMk/>
            <pc:sldMk cId="1823461960" sldId="266"/>
            <ac:spMk id="2" creationId="{B2B245CB-8405-A558-B8C4-124E103C4DDB}"/>
          </ac:spMkLst>
        </pc:spChg>
        <pc:spChg chg="mod">
          <ac:chgData name="Zoya Andreeva" userId="597f5e31-fbdd-4484-90d6-8a929af47c30" providerId="ADAL" clId="{F30052FA-616A-4DFA-84DB-3BEB3E683ABD}" dt="2025-09-22T07:31:11.887" v="37" actId="5793"/>
          <ac:spMkLst>
            <pc:docMk/>
            <pc:sldMk cId="1823461960" sldId="266"/>
            <ac:spMk id="3" creationId="{B6A461C0-B484-BE73-47E2-F201D60BA070}"/>
          </ac:spMkLst>
        </pc:spChg>
      </pc:sldChg>
      <pc:sldChg chg="ord">
        <pc:chgData name="Zoya Andreeva" userId="597f5e31-fbdd-4484-90d6-8a929af47c30" providerId="ADAL" clId="{F30052FA-616A-4DFA-84DB-3BEB3E683ABD}" dt="2025-08-13T09:08:37.401" v="3"/>
        <pc:sldMkLst>
          <pc:docMk/>
          <pc:sldMk cId="129878518" sldId="268"/>
        </pc:sldMkLst>
      </pc:sldChg>
      <pc:sldChg chg="modSp mod">
        <pc:chgData name="Zoya Andreeva" userId="597f5e31-fbdd-4484-90d6-8a929af47c30" providerId="ADAL" clId="{F30052FA-616A-4DFA-84DB-3BEB3E683ABD}" dt="2025-09-04T17:07:26.056" v="34" actId="20577"/>
        <pc:sldMkLst>
          <pc:docMk/>
          <pc:sldMk cId="1243012974" sldId="271"/>
        </pc:sldMkLst>
        <pc:spChg chg="mod">
          <ac:chgData name="Zoya Andreeva" userId="597f5e31-fbdd-4484-90d6-8a929af47c30" providerId="ADAL" clId="{F30052FA-616A-4DFA-84DB-3BEB3E683ABD}" dt="2025-09-04T17:07:26.056" v="34" actId="20577"/>
          <ac:spMkLst>
            <pc:docMk/>
            <pc:sldMk cId="1243012974" sldId="271"/>
            <ac:spMk id="4" creationId="{5DE56D0E-8DE8-5DB3-B7E8-982A062245E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7BC36-3E68-4636-ACF7-5B5C1ED54025}" type="datetimeFigureOut">
              <a:rPr lang="fr-CH" smtClean="0"/>
              <a:t>22.09.2025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CCF2D-C2F0-4F1B-8840-2A9F574D6DB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96615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fr-CH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1CCF2D-C2F0-4F1B-8840-2A9F574D6DB0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64753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 Gaps </a:t>
            </a:r>
          </a:p>
          <a:p>
            <a:pPr rtl="0"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 temporal and spatial resolution rainfall. More consultation may be required to understand the extent to which current products meet user needs. </a:t>
            </a:r>
          </a:p>
          <a:p>
            <a:pPr rtl="0"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satellite-based lightning </a:t>
            </a:r>
          </a:p>
          <a:p>
            <a:pPr rtl="0"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ocean surface winds (this one may need more consultation) </a:t>
            </a:r>
          </a:p>
          <a:p>
            <a:pPr rtl="0"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reliability of TC intensity estimates (this one may need more consultation)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1CCF2D-C2F0-4F1B-8840-2A9F574D6DB0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3434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1CCF2D-C2F0-4F1B-8840-2A9F574D6DB0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44425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56ADD-6053-7DC0-E891-2A5301D2F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4394CC-69F0-7107-E5E7-BDFCB9F42F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1147EE-CD06-8A46-C6B6-F13B88745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31D96-8F6D-488B-83E1-26281570DE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1CCF2D-C2F0-4F1B-8840-2A9F574D6DB0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42734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C9A42-CA5F-565F-E9D6-642B5FFDE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89FD8-955B-AE78-3099-F30BC7707F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62C5CE-5C05-BAE7-470C-50B70963D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96590-07F7-15B5-5623-C121FFE33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1CCF2D-C2F0-4F1B-8840-2A9F574D6DB0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0049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4470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AD252D8-47A9-4F50-0A77-F7F2B5C7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54E0E61-AEC0-9130-9970-54CD0B1FE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35933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1E8E-B63B-2812-4914-7B39E38C71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65A07-4D49-E8EF-40E0-498B3F03B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1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4CE9B65-7C16-AD40-4E8F-376EFB31DB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CEF2646-4A29-9DC6-94A1-9C78C840C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2713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3CBA443-1DB4-591B-10FB-89F19A331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884739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DF71B37-838A-25F4-2891-96F126B3BD4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31085" y="1285432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64250E-B7FE-5C77-8772-835E1D3B0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085" y="2260315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9793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551E2-0AA8-B538-88F2-E8FEE737F0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Comparison Slide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FE506-04E4-4D79-51C0-DE1A5396B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EB5BD-B42E-8768-14F6-DA6AD364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B263CD-AEDB-2834-CF69-D950F370B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A0949F-23D7-43BC-86B5-A59EEC23A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4310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BD8F-B49C-E9AF-967A-FE2625C117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10" name="CuadroTexto 3">
            <a:extLst>
              <a:ext uri="{FF2B5EF4-FFF2-40B4-BE49-F238E27FC236}">
                <a16:creationId xmlns:a16="http://schemas.microsoft.com/office/drawing/2014/main" id="{9CC6D77E-AF65-470D-B774-7812FAD3C4A3}"/>
              </a:ext>
            </a:extLst>
          </p:cNvPr>
          <p:cNvSpPr txBox="1"/>
          <p:nvPr userDrawn="1"/>
        </p:nvSpPr>
        <p:spPr>
          <a:xfrm>
            <a:off x="3824879" y="5024143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1516502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217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ge to Edge Photo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63ED7F9-AC2F-AB90-E59E-6D3DCE7D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8078" y="1013439"/>
            <a:ext cx="4274474" cy="1600200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6C12E21-29DC-AD1F-41A5-AE890AAD2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690053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4530C31-AD13-5759-E472-94A0E4916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8078" y="2941814"/>
            <a:ext cx="4274474" cy="2667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106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452C-9105-195E-DD50-B85571BF7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CA40B-4ECB-51F3-7BA4-D0C43996D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BCB4D9-3A4B-1F8B-5219-5EE058F87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3604-72C3-D5CE-C09C-E05C72BFC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53E66-3D7A-FC9C-DAAB-7750C4812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Click to edit Master text styles</a:t>
            </a:r>
          </a:p>
          <a:p>
            <a:pPr lvl="0"/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20831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square with white lines&#10;&#10;Description automatically generated">
            <a:extLst>
              <a:ext uri="{FF2B5EF4-FFF2-40B4-BE49-F238E27FC236}">
                <a16:creationId xmlns:a16="http://schemas.microsoft.com/office/drawing/2014/main" id="{5E43E974-FF92-2065-59B5-7198AC9AFE00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-1" y="0"/>
            <a:ext cx="12475533" cy="70174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AAFC96D-DE28-DCBB-6A7D-6E7FC08F8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#1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803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7" r:id="rId3"/>
    <p:sldLayoutId id="2147483652" r:id="rId4"/>
    <p:sldLayoutId id="2147483653" r:id="rId5"/>
    <p:sldLayoutId id="2147483658" r:id="rId6"/>
    <p:sldLayoutId id="2147483659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background with black and white clouds&#10;&#10;Description automatically generated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256854"/>
            <a:ext cx="12192000" cy="6858000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#2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blue rectangle&#10;&#10;Description automatically generated">
            <a:extLst>
              <a:ext uri="{FF2B5EF4-FFF2-40B4-BE49-F238E27FC236}">
                <a16:creationId xmlns:a16="http://schemas.microsoft.com/office/drawing/2014/main" id="{9E8A25AD-8EE8-C80F-37B6-E5BC4C2CBA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-3019" y="-127590"/>
            <a:ext cx="12195019" cy="699622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DCF8C2-75E9-6016-486F-1EAB50245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#3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308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3" r:id="rId2"/>
    <p:sldLayoutId id="2147483675" r:id="rId3"/>
    <p:sldLayoutId id="2147483676" r:id="rId4"/>
    <p:sldLayoutId id="2147483679" r:id="rId5"/>
    <p:sldLayoutId id="2147483677" r:id="rId6"/>
    <p:sldLayoutId id="214748367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91F7C8-B977-11A8-F895-8D99CAC03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Photography Slides</a:t>
            </a:r>
            <a:endParaRPr lang="en-FR"/>
          </a:p>
        </p:txBody>
      </p:sp>
      <p:pic>
        <p:nvPicPr>
          <p:cNvPr id="11" name="Picture 10" descr="A blue square with white lines&#10;&#10;Description automatically generated">
            <a:extLst>
              <a:ext uri="{FF2B5EF4-FFF2-40B4-BE49-F238E27FC236}">
                <a16:creationId xmlns:a16="http://schemas.microsoft.com/office/drawing/2014/main" id="{D4FDA4F3-78CD-1AB6-C649-9A0EF319DC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64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3A68B-28B1-8FDC-0BAC-F70E4C473CC1}"/>
              </a:ext>
            </a:extLst>
          </p:cNvPr>
          <p:cNvSpPr txBox="1">
            <a:spLocks/>
          </p:cNvSpPr>
          <p:nvPr/>
        </p:nvSpPr>
        <p:spPr>
          <a:xfrm>
            <a:off x="2227065" y="188759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report for</a:t>
            </a:r>
          </a:p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[country name]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E1CB4B3-F94E-661C-ADE5-C02C33B9C4F4}"/>
              </a:ext>
            </a:extLst>
          </p:cNvPr>
          <p:cNvSpPr txBox="1">
            <a:spLocks/>
          </p:cNvSpPr>
          <p:nvPr/>
        </p:nvSpPr>
        <p:spPr>
          <a:xfrm>
            <a:off x="2418258" y="4199768"/>
            <a:ext cx="8229600" cy="155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  <a:latin typeface="Calibri (Headings)"/>
              </a:rPr>
              <a:t>Name</a:t>
            </a:r>
          </a:p>
          <a:p>
            <a:r>
              <a:rPr lang="en-GB" sz="2400" dirty="0">
                <a:solidFill>
                  <a:schemeClr val="bg1"/>
                </a:solidFill>
                <a:latin typeface="Calibri (Headings)"/>
              </a:rPr>
              <a:t>Organization</a:t>
            </a:r>
          </a:p>
          <a:p>
            <a:r>
              <a:rPr lang="en-GB" sz="2400" dirty="0">
                <a:solidFill>
                  <a:schemeClr val="bg1"/>
                </a:solidFill>
                <a:latin typeface="Calibri (Headings)"/>
              </a:rPr>
              <a:t>Contact email address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D02F65-556C-E755-761E-35322E44065F}"/>
              </a:ext>
            </a:extLst>
          </p:cNvPr>
          <p:cNvSpPr txBox="1"/>
          <p:nvPr/>
        </p:nvSpPr>
        <p:spPr>
          <a:xfrm>
            <a:off x="1384929" y="262008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Joint RA-II and RA-V Coordination Meeting</a:t>
            </a:r>
            <a:b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</a:br>
            <a: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(</a:t>
            </a:r>
            <a:r>
              <a:rPr lang="en-CH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31 October </a:t>
            </a:r>
            <a: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202</a:t>
            </a:r>
            <a:r>
              <a:rPr lang="en-CH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5</a:t>
            </a:r>
            <a: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, Qingdao, Shandong Province</a:t>
            </a:r>
            <a:r>
              <a:rPr lang="en-CH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, China</a:t>
            </a:r>
            <a:r>
              <a:rPr lang="en-US" dirty="0">
                <a:solidFill>
                  <a:schemeClr val="bg1"/>
                </a:solidFill>
                <a:latin typeface="Calibri (Headings)"/>
                <a:ea typeface="+mj-ea"/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2570163"/>
            <a:ext cx="9144000" cy="685172"/>
          </a:xfrm>
        </p:spPr>
        <p:txBody>
          <a:bodyPr/>
          <a:lstStyle/>
          <a:p>
            <a:pPr algn="ctr"/>
            <a:r>
              <a:rPr lang="fr-CH" dirty="0"/>
              <a:t>Thank</a:t>
            </a:r>
            <a:r>
              <a:rPr lang="en-CH" dirty="0"/>
              <a:t> you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85172"/>
          </a:xfrm>
        </p:spPr>
        <p:txBody>
          <a:bodyPr/>
          <a:lstStyle/>
          <a:p>
            <a:r>
              <a:rPr lang="en-CH" sz="3600" dirty="0"/>
              <a:t>Outline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529" y="2068345"/>
            <a:ext cx="9919447" cy="3226981"/>
          </a:xfrm>
        </p:spPr>
        <p:txBody>
          <a:bodyPr/>
          <a:lstStyle/>
          <a:p>
            <a:pPr marL="514350" indent="-514350">
              <a:spcBef>
                <a:spcPts val="720"/>
              </a:spcBef>
              <a:buFont typeface="+mj-lt"/>
              <a:buAutoNum type="romanUcPeriod"/>
            </a:pPr>
            <a:r>
              <a:rPr lang="en-CH" sz="2800" dirty="0"/>
              <a:t>Satellite </a:t>
            </a:r>
            <a:r>
              <a:rPr lang="fr-CH" sz="2800" dirty="0"/>
              <a:t>product gaps</a:t>
            </a:r>
            <a:endParaRPr lang="en-CH" sz="2800" dirty="0"/>
          </a:p>
          <a:p>
            <a:pPr marL="514350" indent="-514350">
              <a:spcBef>
                <a:spcPts val="720"/>
              </a:spcBef>
              <a:buFont typeface="+mj-lt"/>
              <a:buAutoNum type="romanUcPeriod"/>
            </a:pPr>
            <a:r>
              <a:rPr lang="en-CH" sz="2800" dirty="0"/>
              <a:t>Infrastructure </a:t>
            </a:r>
            <a:r>
              <a:rPr lang="en-US" sz="2800" dirty="0"/>
              <a:t>gaps affecting access or use of satellite data</a:t>
            </a:r>
            <a:endParaRPr lang="en-CH" sz="2800" dirty="0"/>
          </a:p>
          <a:p>
            <a:pPr marL="514350" indent="-514350">
              <a:spcBef>
                <a:spcPts val="720"/>
              </a:spcBef>
              <a:buFont typeface="+mj-lt"/>
              <a:buAutoNum type="romanUcPeriod"/>
            </a:pPr>
            <a:r>
              <a:rPr lang="en-US" sz="2800" dirty="0"/>
              <a:t>Capacity building and training </a:t>
            </a:r>
            <a:r>
              <a:rPr lang="en-CH" sz="2800" dirty="0"/>
              <a:t>gaps</a:t>
            </a:r>
          </a:p>
          <a:p>
            <a:pPr marL="514350" indent="-514350">
              <a:spcBef>
                <a:spcPts val="720"/>
              </a:spcBef>
              <a:buFont typeface="+mj-lt"/>
              <a:buAutoNum type="romanUcPeriod"/>
            </a:pPr>
            <a:r>
              <a:rPr lang="fr-CH" sz="2800" dirty="0" err="1"/>
              <a:t>Highlighting</a:t>
            </a:r>
            <a:r>
              <a:rPr lang="fr-CH" sz="2800" dirty="0"/>
              <a:t> </a:t>
            </a:r>
            <a:r>
              <a:rPr lang="en-CH" sz="2800" dirty="0"/>
              <a:t>y</a:t>
            </a:r>
            <a:r>
              <a:rPr lang="fr-CH" sz="2800" dirty="0"/>
              <a:t>our </a:t>
            </a:r>
            <a:r>
              <a:rPr lang="en-CH" sz="2800" dirty="0"/>
              <a:t>a</a:t>
            </a:r>
            <a:r>
              <a:rPr lang="fr-CH" sz="2800" dirty="0" err="1"/>
              <a:t>chievements</a:t>
            </a:r>
            <a:endParaRPr lang="en-CH" sz="2800" dirty="0"/>
          </a:p>
        </p:txBody>
      </p:sp>
    </p:spTree>
    <p:extLst>
      <p:ext uri="{BB962C8B-B14F-4D97-AF65-F5344CB8AC3E}">
        <p14:creationId xmlns:p14="http://schemas.microsoft.com/office/powerpoint/2010/main" val="182346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H" sz="3600" dirty="0"/>
              <a:t>Satellite Product Gaps</a:t>
            </a:r>
            <a:endParaRPr lang="fr-FR" sz="3600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2ED3D5B-A9A1-70B1-DDC9-87617C783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4707692"/>
          </a:xfrm>
        </p:spPr>
        <p:txBody>
          <a:bodyPr/>
          <a:lstStyle/>
          <a:p>
            <a:r>
              <a:rPr lang="en-US" dirty="0"/>
              <a:t>Please provide information on satellite products that are needed but do not fully meet your operational requirements. Specifically:</a:t>
            </a:r>
          </a:p>
          <a:p>
            <a:r>
              <a:rPr lang="en-US" b="1" dirty="0"/>
              <a:t>Rainfall Products</a:t>
            </a:r>
            <a:r>
              <a:rPr lang="en-US" dirty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Are rainfall products currently used by your NMHS?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Do they meet your needs in terms of spatial and temporal resolution?</a:t>
            </a:r>
            <a:endParaRPr lang="en-CH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Are there any obstacles or limitations in accessing or using them?</a:t>
            </a:r>
          </a:p>
          <a:p>
            <a:r>
              <a:rPr lang="en-US" b="1" dirty="0"/>
              <a:t>Satellite Wind Data</a:t>
            </a:r>
            <a:r>
              <a:rPr lang="en-US" dirty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Is satellite-derived wind data used by your NMHS?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Does it meet your operational needs?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What challenges do you face in accessing or utilizing this data?</a:t>
            </a:r>
          </a:p>
          <a:p>
            <a:r>
              <a:rPr lang="en-CH" dirty="0"/>
              <a:t>Please list</a:t>
            </a:r>
            <a:r>
              <a:rPr lang="en-US" dirty="0"/>
              <a:t> any other satellite products with gaps or usage issues.</a:t>
            </a:r>
          </a:p>
          <a:p>
            <a:pPr marL="971550" lvl="1" indent="-514350" algn="l">
              <a:spcBef>
                <a:spcPts val="720"/>
              </a:spcBef>
              <a:buFont typeface="+mj-lt"/>
              <a:buAutoNum type="alphaLcParenR"/>
            </a:pPr>
            <a:endParaRPr lang="en-CH" dirty="0"/>
          </a:p>
          <a:p>
            <a:pPr marL="971550" lvl="1" indent="-514350" algn="l">
              <a:spcBef>
                <a:spcPts val="720"/>
              </a:spcBef>
              <a:buFont typeface="+mj-lt"/>
              <a:buAutoNum type="alphaLcParenR"/>
            </a:pPr>
            <a:endParaRPr lang="en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82543" cy="685172"/>
          </a:xfrm>
        </p:spPr>
        <p:txBody>
          <a:bodyPr/>
          <a:lstStyle/>
          <a:p>
            <a:r>
              <a:rPr lang="en-US" sz="3600" dirty="0"/>
              <a:t>Infrastructure gaps affecting access or use of satellite data</a:t>
            </a:r>
            <a:r>
              <a:rPr lang="en-CH" sz="3600" dirty="0"/>
              <a:t> (1)</a:t>
            </a:r>
            <a:endParaRPr lang="en-US" sz="3600" dirty="0"/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6ADC208C-BC19-A2D3-9569-622F9766C89E}"/>
              </a:ext>
            </a:extLst>
          </p:cNvPr>
          <p:cNvSpPr txBox="1">
            <a:spLocks/>
          </p:cNvSpPr>
          <p:nvPr/>
        </p:nvSpPr>
        <p:spPr>
          <a:xfrm>
            <a:off x="1524000" y="2041451"/>
            <a:ext cx="9144000" cy="470769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20"/>
              </a:spcBef>
            </a:pPr>
            <a:r>
              <a:rPr lang="en-US" dirty="0"/>
              <a:t>How Do You Access GEO and LEO Satellite Data?</a:t>
            </a:r>
            <a:endParaRPr lang="en-CH" sz="2000" i="1" dirty="0"/>
          </a:p>
          <a:p>
            <a:r>
              <a:rPr lang="en-US" b="1" dirty="0"/>
              <a:t>Direct Reception Antenna</a:t>
            </a:r>
            <a:r>
              <a:rPr lang="en-US" dirty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Does your agency operate direct reception antennas? (e.g., HimawariCast, CMACast)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If yes, what type of data do you receive? (e.g., Himawari, FY-4/3, GK-2, Metop, etc.)</a:t>
            </a:r>
          </a:p>
          <a:p>
            <a:r>
              <a:rPr lang="en-US" b="1" dirty="0"/>
              <a:t>Internet-based Access</a:t>
            </a:r>
            <a:r>
              <a:rPr lang="en-US" dirty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Is satellite data accessed via online platforms or data portals?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Which platforms are used? (e.g., </a:t>
            </a:r>
            <a:r>
              <a:rPr lang="en-US" dirty="0" err="1"/>
              <a:t>HimawariCloud</a:t>
            </a:r>
            <a:r>
              <a:rPr lang="en-US" dirty="0"/>
              <a:t>, WIS2.0, web</a:t>
            </a:r>
            <a:r>
              <a:rPr lang="en-CH" dirty="0"/>
              <a:t> </a:t>
            </a:r>
            <a:r>
              <a:rPr lang="en-US" dirty="0"/>
              <a:t>portals, etc.)</a:t>
            </a:r>
            <a:endParaRPr lang="en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9299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FFB49-F01B-903C-B282-96C95ADBB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3ED23-68E2-5136-ADB4-B138E99B8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82543" cy="685172"/>
          </a:xfrm>
        </p:spPr>
        <p:txBody>
          <a:bodyPr/>
          <a:lstStyle/>
          <a:p>
            <a:r>
              <a:rPr lang="en-US" sz="3600" dirty="0"/>
              <a:t>Infrastructure gaps affecting access or use of satellite data</a:t>
            </a:r>
            <a:r>
              <a:rPr lang="en-CH" sz="3600" dirty="0"/>
              <a:t> (2)</a:t>
            </a:r>
            <a:endParaRPr lang="en-US" sz="3600" dirty="0"/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5DE56D0E-8DE8-5DB3-B7E8-982A062245EF}"/>
              </a:ext>
            </a:extLst>
          </p:cNvPr>
          <p:cNvSpPr txBox="1">
            <a:spLocks/>
          </p:cNvSpPr>
          <p:nvPr/>
        </p:nvSpPr>
        <p:spPr>
          <a:xfrm>
            <a:off x="1524000" y="2041451"/>
            <a:ext cx="9144000" cy="470769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20"/>
              </a:spcBef>
            </a:pPr>
            <a:r>
              <a:rPr lang="en-US" dirty="0"/>
              <a:t>Please provide information on your current internet and communication infrastructure:</a:t>
            </a:r>
            <a:endParaRPr lang="en-CH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Is your internet connection reliable and stable enough to support operational needs?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Are you able to receive 10</a:t>
            </a:r>
            <a:r>
              <a:rPr lang="en-CH" sz="2000" dirty="0"/>
              <a:t>-</a:t>
            </a:r>
            <a:r>
              <a:rPr lang="en-US" sz="2000" dirty="0"/>
              <a:t>minute geostationary satellite data, and is the latency acceptable</a:t>
            </a:r>
            <a:r>
              <a:rPr lang="en-CH" sz="2000" dirty="0"/>
              <a:t>?</a:t>
            </a:r>
            <a:endParaRPr lang="en-US" sz="2000" dirty="0"/>
          </a:p>
          <a:p>
            <a:pPr marL="647700">
              <a:spcBef>
                <a:spcPts val="720"/>
              </a:spcBef>
            </a:pPr>
            <a:endParaRPr lang="en-CH" sz="2000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243012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E5BA4-BA60-4887-AD61-FF3E4F9E9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7987EA-019A-8ACD-5112-8C48B860F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82543" cy="685172"/>
          </a:xfrm>
        </p:spPr>
        <p:txBody>
          <a:bodyPr/>
          <a:lstStyle/>
          <a:p>
            <a:r>
              <a:rPr lang="en-US" sz="3600" dirty="0"/>
              <a:t>Infrastructure gaps affecting access or use of satellite data</a:t>
            </a:r>
            <a:r>
              <a:rPr lang="en-CH" sz="3600" dirty="0"/>
              <a:t> (3)</a:t>
            </a:r>
            <a:endParaRPr lang="en-US" sz="3600" dirty="0"/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A9328CAC-8745-89DF-DBE8-6603DAFB0B71}"/>
              </a:ext>
            </a:extLst>
          </p:cNvPr>
          <p:cNvSpPr txBox="1">
            <a:spLocks/>
          </p:cNvSpPr>
          <p:nvPr/>
        </p:nvSpPr>
        <p:spPr>
          <a:xfrm>
            <a:off x="1524000" y="2041451"/>
            <a:ext cx="9144000" cy="470769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20"/>
              </a:spcBef>
            </a:pPr>
            <a:r>
              <a:rPr lang="en-US" dirty="0"/>
              <a:t>Data Storage Capacity:</a:t>
            </a:r>
            <a:endParaRPr lang="en-CH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Do you have sufficient storage infrastructure to handle the volume of satellite data received?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is the approximate total storage capacity available for satellite data?</a:t>
            </a:r>
            <a:r>
              <a:rPr lang="en-CH" sz="2000" dirty="0"/>
              <a:t> (e.g., in TB)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54035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FCB95-3BC2-2C03-9B68-1A3EB29A9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EC6C0-0DBA-3753-1759-5021344E0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82543" cy="685172"/>
          </a:xfrm>
        </p:spPr>
        <p:txBody>
          <a:bodyPr/>
          <a:lstStyle/>
          <a:p>
            <a:r>
              <a:rPr lang="en-US" sz="3600" dirty="0"/>
              <a:t>Infrastructure gaps affecting access or use of satellite data</a:t>
            </a:r>
            <a:r>
              <a:rPr lang="en-CH" sz="3600" dirty="0"/>
              <a:t> (4)</a:t>
            </a:r>
            <a:endParaRPr lang="en-US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2AAC57-C8C7-DC69-1387-119271B5D7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720"/>
              </a:spcBef>
            </a:pPr>
            <a:r>
              <a:rPr lang="en-US" dirty="0"/>
              <a:t>Visualization</a:t>
            </a:r>
            <a:r>
              <a:rPr lang="en-CH" dirty="0"/>
              <a:t> systems used</a:t>
            </a:r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software does your agency use to visualize satellite data?</a:t>
            </a:r>
            <a:r>
              <a:rPr lang="en-CH" sz="2000" dirty="0"/>
              <a:t> </a:t>
            </a:r>
            <a:r>
              <a:rPr lang="en-US" sz="2000" dirty="0"/>
              <a:t>(e.g., SATAID, </a:t>
            </a:r>
            <a:r>
              <a:rPr lang="en-US" sz="2000" dirty="0" err="1"/>
              <a:t>McIDAS</a:t>
            </a:r>
            <a:r>
              <a:rPr lang="en-US" sz="2000" dirty="0"/>
              <a:t>, GIS tools, custom platforms)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Is the software free/open source, commercially licensed, or custom-developed?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Can the software overlay or integrate multiple data types</a:t>
            </a:r>
            <a:r>
              <a:rPr lang="en-CH" sz="2000" dirty="0"/>
              <a:t>? </a:t>
            </a:r>
            <a:r>
              <a:rPr lang="en-AU" sz="2000" dirty="0"/>
              <a:t>(</a:t>
            </a:r>
            <a:r>
              <a:rPr lang="en-CH" sz="2000" dirty="0"/>
              <a:t>e.g., </a:t>
            </a:r>
            <a:r>
              <a:rPr lang="en-AU" sz="2000" dirty="0"/>
              <a:t>satellite, in-situ, model)?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AU" sz="2000" dirty="0"/>
              <a:t>What are the limitations of the visualization software</a:t>
            </a:r>
            <a:r>
              <a:rPr lang="en-CH" sz="2000" dirty="0"/>
              <a:t> used</a:t>
            </a:r>
            <a:r>
              <a:rPr lang="en-AU" sz="2000" dirty="0"/>
              <a:t> (if any)?</a:t>
            </a:r>
            <a:endParaRPr lang="en-US" sz="2000" dirty="0"/>
          </a:p>
          <a:p>
            <a:pPr>
              <a:spcBef>
                <a:spcPts val="720"/>
              </a:spcBef>
            </a:pP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29878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720"/>
              </a:spcBef>
            </a:pPr>
            <a:r>
              <a:rPr lang="en-US" dirty="0"/>
              <a:t>Please identify and describe any urgent training gaps or needs within your institution. Consider the following:</a:t>
            </a:r>
            <a:endParaRPr lang="en-CH" dirty="0"/>
          </a:p>
          <a:p>
            <a:pPr marL="457200" indent="-4572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Priority topics or skill areas where training is urgently required</a:t>
            </a:r>
            <a:endParaRPr lang="en-CH" sz="2000" dirty="0"/>
          </a:p>
          <a:p>
            <a:pPr marL="457200" indent="-4572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Preferred training formats (e.g., online, in-person, blended)</a:t>
            </a:r>
            <a:endParaRPr lang="en-CH" sz="2000" dirty="0"/>
          </a:p>
          <a:p>
            <a:pPr marL="457200" indent="-4572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Any barriers to accessing existing training opportunities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CED72E8-2D21-230B-2C20-F06EC4FB58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Capacity building and training gaps</a:t>
            </a:r>
            <a:endParaRPr lang="fr-CH" sz="3600" dirty="0"/>
          </a:p>
        </p:txBody>
      </p:sp>
    </p:spTree>
    <p:extLst>
      <p:ext uri="{BB962C8B-B14F-4D97-AF65-F5344CB8AC3E}">
        <p14:creationId xmlns:p14="http://schemas.microsoft.com/office/powerpoint/2010/main" val="71897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4AA4C-5CF4-74CB-C3FA-574F645B0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AFEF6CC-4D3C-AA4B-304F-705DFEB12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720"/>
              </a:spcBef>
            </a:pPr>
            <a:r>
              <a:rPr lang="en-US" dirty="0"/>
              <a:t>We’d love to end on a positive note! </a:t>
            </a:r>
            <a:endParaRPr lang="en-CH" dirty="0"/>
          </a:p>
          <a:p>
            <a:pPr>
              <a:spcBef>
                <a:spcPts val="720"/>
              </a:spcBef>
            </a:pPr>
            <a:r>
              <a:rPr lang="en-US" dirty="0"/>
              <a:t>Please share a recent success story or achievement that your team or institution is particularly proud of. This could include:</a:t>
            </a:r>
            <a:endParaRPr lang="en-CH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A successful project, initiative, or innovation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Impactful use of satellite data or training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Effective collaboration or partnership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Improvements in services or community outreach</a:t>
            </a:r>
            <a:endParaRPr lang="en-CH" sz="2000" dirty="0"/>
          </a:p>
          <a:p>
            <a:pPr marL="342900" indent="-342900">
              <a:spcBef>
                <a:spcPts val="72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Feel free to include visuals or data that help illustrate the impact.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6161E2D-3430-5DDD-BD55-EE16F3BA69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Highlighting Your Achievements</a:t>
            </a:r>
            <a:endParaRPr lang="fr-CH" sz="3600" dirty="0"/>
          </a:p>
        </p:txBody>
      </p:sp>
    </p:spTree>
    <p:extLst>
      <p:ext uri="{BB962C8B-B14F-4D97-AF65-F5344CB8AC3E}">
        <p14:creationId xmlns:p14="http://schemas.microsoft.com/office/powerpoint/2010/main" val="954417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F885A40FAF34FA44F4261FBDFE623" ma:contentTypeVersion="23" ma:contentTypeDescription="Create a new document." ma:contentTypeScope="" ma:versionID="a6acedbf6334513a5d83425171dccf41">
  <xsd:schema xmlns:xsd="http://www.w3.org/2001/XMLSchema" xmlns:xs="http://www.w3.org/2001/XMLSchema" xmlns:p="http://schemas.microsoft.com/office/2006/metadata/properties" xmlns:ns1="http://schemas.microsoft.com/sharepoint/v3" xmlns:ns2="32697be0-4917-4b48-9b03-a68f538f312a" xmlns:ns3="96d886eb-95f6-47f3-bdfb-70dab5061c60" targetNamespace="http://schemas.microsoft.com/office/2006/metadata/properties" ma:root="true" ma:fieldsID="3b960130f542dc56ed31c8bb20498bab" ns1:_="" ns2:_="" ns3:_="">
    <xsd:import namespace="http://schemas.microsoft.com/sharepoint/v3"/>
    <xsd:import namespace="32697be0-4917-4b48-9b03-a68f538f312a"/>
    <xsd:import namespace="96d886eb-95f6-47f3-bdfb-70dab5061c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ink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Note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697be0-4917-4b48-9b03-a68f538f3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Notes" ma:index="28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886eb-95f6-47f3-bdfb-70dab5061c6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75f39b5-acb7-46a4-91b0-268d5cabe986}" ma:internalName="TaxCatchAll" ma:showField="CatchAllData" ma:web="96d886eb-95f6-47f3-bdfb-70dab5061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697be0-4917-4b48-9b03-a68f538f312a">
      <Terms xmlns="http://schemas.microsoft.com/office/infopath/2007/PartnerControls"/>
    </lcf76f155ced4ddcb4097134ff3c332f>
    <TaxCatchAll xmlns="96d886eb-95f6-47f3-bdfb-70dab5061c60" xsi:nil="true"/>
    <_ip_UnifiedCompliancePolicyUIAction xmlns="http://schemas.microsoft.com/sharepoint/v3" xsi:nil="true"/>
    <Notes xmlns="32697be0-4917-4b48-9b03-a68f538f312a" xsi:nil="true"/>
    <_ip_UnifiedCompliancePolicyProperties xmlns="http://schemas.microsoft.com/sharepoint/v3" xsi:nil="true"/>
    <Link xmlns="32697be0-4917-4b48-9b03-a68f538f312a">
      <Url xsi:nil="true"/>
      <Description xsi:nil="true"/>
    </Link>
  </documentManagement>
</p:properties>
</file>

<file path=customXml/itemProps1.xml><?xml version="1.0" encoding="utf-8"?>
<ds:datastoreItem xmlns:ds="http://schemas.openxmlformats.org/officeDocument/2006/customXml" ds:itemID="{56CE1EE5-370B-4E5B-9470-5411F6617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697be0-4917-4b48-9b03-a68f538f312a"/>
    <ds:schemaRef ds:uri="96d886eb-95f6-47f3-bdfb-70dab5061c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E52031-732F-419C-B7BD-F922FCB163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EDEA9D-70D3-421B-A1BF-F856CDD52124}">
  <ds:schemaRefs>
    <ds:schemaRef ds:uri="9dd362d0-63f2-4e3c-ac06-664d054c738d"/>
    <ds:schemaRef ds:uri="0238f0ac-9b23-40a1-9bea-3608b3f97744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2697be0-4917-4b48-9b03-a68f538f312a"/>
    <ds:schemaRef ds:uri="96d886eb-95f6-47f3-bdfb-70dab5061c60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642</Words>
  <Application>Microsoft Office PowerPoint</Application>
  <PresentationFormat>Widescreen</PresentationFormat>
  <Paragraphs>69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Calibri (Headings)</vt:lpstr>
      <vt:lpstr>Office Theme</vt:lpstr>
      <vt:lpstr>Custom Design</vt:lpstr>
      <vt:lpstr>1_Custom Design</vt:lpstr>
      <vt:lpstr>2_Custom Design</vt:lpstr>
      <vt:lpstr>PowerPoint Presentation</vt:lpstr>
      <vt:lpstr>Outline</vt:lpstr>
      <vt:lpstr>Satellite Product Gaps</vt:lpstr>
      <vt:lpstr>Infrastructure gaps affecting access or use of satellite data (1)</vt:lpstr>
      <vt:lpstr>Infrastructure gaps affecting access or use of satellite data (2)</vt:lpstr>
      <vt:lpstr>Infrastructure gaps affecting access or use of satellite data (3)</vt:lpstr>
      <vt:lpstr>Infrastructure gaps affecting access or use of satellite data (4)</vt:lpstr>
      <vt:lpstr>Capacity building and training gaps</vt:lpstr>
      <vt:lpstr>Highlighting Your Achievements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WMO</dc:title>
  <dc:creator>Klara Josipovic</dc:creator>
  <cp:lastModifiedBy>Zoya Andreeva</cp:lastModifiedBy>
  <cp:revision>9</cp:revision>
  <dcterms:created xsi:type="dcterms:W3CDTF">2024-04-23T12:25:23Z</dcterms:created>
  <dcterms:modified xsi:type="dcterms:W3CDTF">2025-09-22T07:31:28Z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0x010100B9CF885A40FAF34FA44F4261FBDFE623</vt:lpwstr>
  </property>
  <property fmtid="{D5CDD505-2E9C-101B-9397-08002B2CF9AE}" pid="3" name="_dlc_DocIdItemGuid">
    <vt:lpwstr>2128f1fd-ab8b-46cd-bcb3-530098bf7019</vt:lpwstr>
  </property>
  <property fmtid="{D5CDD505-2E9C-101B-9397-08002B2CF9AE}" pid="4" name="MediaServiceImageTags">
    <vt:lpwstr/>
  </property>
  <property fmtid="{D5CDD505-2E9C-101B-9397-08002B2CF9AE}" pid="5" name="MSIP_Label_55edad5e-85c4-4d99-839f-4db88ccef5c5_Enabled">
    <vt:lpwstr>true</vt:lpwstr>
  </property>
  <property fmtid="{D5CDD505-2E9C-101B-9397-08002B2CF9AE}" pid="6" name="MSIP_Label_55edad5e-85c4-4d99-839f-4db88ccef5c5_SetDate">
    <vt:lpwstr>2024-11-13T03:59:31Z</vt:lpwstr>
  </property>
  <property fmtid="{D5CDD505-2E9C-101B-9397-08002B2CF9AE}" pid="7" name="MSIP_Label_55edad5e-85c4-4d99-839f-4db88ccef5c5_Method">
    <vt:lpwstr>Standard</vt:lpwstr>
  </property>
  <property fmtid="{D5CDD505-2E9C-101B-9397-08002B2CF9AE}" pid="8" name="MSIP_Label_55edad5e-85c4-4d99-839f-4db88ccef5c5_Name">
    <vt:lpwstr>PSPF Official</vt:lpwstr>
  </property>
  <property fmtid="{D5CDD505-2E9C-101B-9397-08002B2CF9AE}" pid="9" name="MSIP_Label_55edad5e-85c4-4d99-839f-4db88ccef5c5_SiteId">
    <vt:lpwstr>d1ad7db5-97dd-4f2b-816e-50d663b7bb94</vt:lpwstr>
  </property>
  <property fmtid="{D5CDD505-2E9C-101B-9397-08002B2CF9AE}" pid="10" name="MSIP_Label_55edad5e-85c4-4d99-839f-4db88ccef5c5_ActionId">
    <vt:lpwstr>212ed945-1982-4636-8243-909e9e3d67c2</vt:lpwstr>
  </property>
  <property fmtid="{D5CDD505-2E9C-101B-9397-08002B2CF9AE}" pid="11" name="MSIP_Label_55edad5e-85c4-4d99-839f-4db88ccef5c5_ContentBits">
    <vt:lpwstr>3</vt:lpwstr>
  </property>
</Properties>
</file>